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38" r:id="rId3"/>
    <p:sldId id="1096" r:id="rId4"/>
    <p:sldId id="851" r:id="rId5"/>
    <p:sldId id="349" r:id="rId6"/>
    <p:sldId id="268" r:id="rId7"/>
    <p:sldId id="1104" r:id="rId8"/>
    <p:sldId id="846" r:id="rId9"/>
    <p:sldId id="1065" r:id="rId10"/>
    <p:sldId id="310" r:id="rId11"/>
    <p:sldId id="1105" r:id="rId12"/>
    <p:sldId id="1107" r:id="rId13"/>
    <p:sldId id="1091" r:id="rId14"/>
    <p:sldId id="325" r:id="rId15"/>
    <p:sldId id="316" r:id="rId16"/>
    <p:sldId id="317" r:id="rId17"/>
    <p:sldId id="333" r:id="rId18"/>
    <p:sldId id="335" r:id="rId19"/>
    <p:sldId id="284" r:id="rId20"/>
    <p:sldId id="1108" r:id="rId21"/>
    <p:sldId id="1103" r:id="rId22"/>
    <p:sldId id="1111" r:id="rId23"/>
    <p:sldId id="1090" r:id="rId24"/>
    <p:sldId id="1106" r:id="rId25"/>
    <p:sldId id="109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658E5D-8BB7-BF46-E36E-D1C4E42EBEAB}" name="John Cole" initials="JC" userId="S::John.Cole@uscdcb.onmicrosoft.com::15f17121-07d7-4112-8811-f59d3abf5144" providerId="AD"/>
  <p188:author id="{938627E7-7B3B-E5C3-E012-7DC390B95839}" name="Jose Carrillo" initials="JC" userId="S::jose.carrillo@uscdcb.onmicrosoft.com::cf2bf666-567a-428a-bbdc-d1285d089d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1D2C"/>
    <a:srgbClr val="000000"/>
    <a:srgbClr val="FFFFFF"/>
    <a:srgbClr val="25205E"/>
    <a:srgbClr val="26205E"/>
    <a:srgbClr val="071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57" autoAdjust="0"/>
    <p:restoredTop sz="93346"/>
  </p:normalViewPr>
  <p:slideViewPr>
    <p:cSldViewPr snapToGrid="0">
      <p:cViewPr varScale="1">
        <p:scale>
          <a:sx n="107" d="100"/>
          <a:sy n="107" d="100"/>
        </p:scale>
        <p:origin x="1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FA4DEF-497B-0D5F-1EA1-CEB3A057B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C5FE6-0CEB-633D-A5A2-6236C5E7C6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EC99-C6F1-4582-80D3-E6064247AD91}" type="datetimeFigureOut">
              <a:rPr lang="en-US" smtClean="0"/>
              <a:t>1/9/26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07A17-CC9A-AE09-4335-8FD4D0295C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4AE7-8282-A805-9F46-C15F7CCE54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64F67-1010-4130-84DD-F7AB835A7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4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45288-93BD-49F7-B41B-1F43275315FF}" type="datetimeFigureOut">
              <a:rPr lang="en-US" smtClean="0"/>
              <a:t>1/9/26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D96A0-3BDD-4D39-A26A-FF93A620B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70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299837B-7B2B-4EDF-94DE-CDDEDA66FBBD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8D839-52E9-1348-BB4E-36CF865E0C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61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74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7280f0808f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27280f0808f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6f585ac597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Google Shape;330;g26f585ac597_0_38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83827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6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86F85-6E23-2574-90F9-D53BABBD97E0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81743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26021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354775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292"/>
          <a:stretch/>
        </p:blipFill>
        <p:spPr>
          <a:xfrm>
            <a:off x="10061448" y="0"/>
            <a:ext cx="2130552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9E688B-F046-28B9-F750-36FE66EA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81E7B4-5414-79CA-52C5-4AAE026D4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C41A3A-552F-93DD-FAE1-A74A39D7CAE0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6422"/>
            <a:ext cx="10871200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7AA259D-3BC5-46DB-C583-AED071632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7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2F6D87-4DA1-324F-1EF6-390F3A1C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FFFDFD-DB7B-DCAB-138B-E5AF8CEE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BE0007E2-37FB-2A38-C239-9104B047A3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D3D452D-1C50-733F-BC89-BC1B1DD81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3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A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B2DC65-4BCC-316D-E208-B9948256BABD}"/>
              </a:ext>
            </a:extLst>
          </p:cNvPr>
          <p:cNvSpPr/>
          <p:nvPr userDrawn="1"/>
        </p:nvSpPr>
        <p:spPr>
          <a:xfrm>
            <a:off x="230587" y="6033306"/>
            <a:ext cx="1383527" cy="69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6B1E30-EB34-962D-AF5A-49AF80E63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876DE7-D576-2946-431B-78078B2C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EC243-12E6-A69C-8600-7760688D6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142CB21D-841F-FA3C-891B-B5DACA79D8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9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BC66E6-68FB-5B0B-C4C4-928BA3A2435E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903B0-B744-F1F7-4075-4E5D45171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FFE65-E63E-891D-EAD0-AEC7F1636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06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1928F5-41ED-78BF-9DBD-FC0CDA792B7F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27874-2018-EAC0-FF20-4174A7DBC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99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B6C659-EC79-25B4-AF09-4D7CA7DA3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6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6708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2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1"/>
          </a:xfrm>
        </p:spPr>
        <p:txBody>
          <a:bodyPr/>
          <a:lstStyle>
            <a:lvl1pPr>
              <a:lnSpc>
                <a:spcPts val="3600"/>
              </a:lnSpc>
              <a:spcAft>
                <a:spcPts val="1600"/>
              </a:spcAft>
              <a:defRPr sz="3200"/>
            </a:lvl1pPr>
            <a:lvl2pPr>
              <a:lnSpc>
                <a:spcPts val="3600"/>
              </a:lnSpc>
              <a:spcAft>
                <a:spcPts val="1600"/>
              </a:spcAft>
              <a:defRPr sz="3200"/>
            </a:lvl2pPr>
            <a:lvl3pPr>
              <a:lnSpc>
                <a:spcPts val="3600"/>
              </a:lnSpc>
              <a:spcAft>
                <a:spcPts val="1600"/>
              </a:spcAft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67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399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1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4E3A0-9CBB-8B14-85CA-584EF106A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A68959-5EC3-1879-2580-69D0E211E70D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915BF-7786-15B8-1843-B6EE100804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CE0082-00DA-A956-331F-9DFEA9A5C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8EF58B-04A6-69BE-51EA-7EB2C3BB2E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62561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FE8DAC-28B7-BAD8-AEC4-34D6E37078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60477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A6CC9C-CE37-07DD-7662-C0891B82E41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47287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1728324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054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Aptos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3600" b="0" strike="noStrike" spc="-1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205FEC1-AC52-4B98-98D1-1118044ADC1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19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F1D89-1FD1-217B-901D-3A1130AFB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986"/>
          <a:stretch/>
        </p:blipFill>
        <p:spPr>
          <a:xfrm>
            <a:off x="-2" y="547688"/>
            <a:ext cx="12192001" cy="6310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715" y="2190896"/>
            <a:ext cx="10536865" cy="2399191"/>
          </a:xfrm>
          <a:ln>
            <a:noFill/>
          </a:ln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62271" y="651605"/>
            <a:ext cx="2585755" cy="113554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6714" y="4890970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6713" y="5433368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69F87A-BDBF-5336-C899-42E3D5A697D2}"/>
              </a:ext>
            </a:extLst>
          </p:cNvPr>
          <p:cNvCxnSpPr>
            <a:cxnSpLocks/>
          </p:cNvCxnSpPr>
          <p:nvPr userDrawn="1"/>
        </p:nvCxnSpPr>
        <p:spPr>
          <a:xfrm>
            <a:off x="7940298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071363-B30F-E023-D58B-DFEC927B3BBE}"/>
              </a:ext>
            </a:extLst>
          </p:cNvPr>
          <p:cNvCxnSpPr>
            <a:cxnSpLocks/>
          </p:cNvCxnSpPr>
          <p:nvPr userDrawn="1"/>
        </p:nvCxnSpPr>
        <p:spPr>
          <a:xfrm>
            <a:off x="775211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40EC-ADB1-D072-D11C-4684E4B63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2093" y="1509823"/>
            <a:ext cx="6177514" cy="2679404"/>
          </a:xfrm>
        </p:spPr>
        <p:txBody>
          <a:bodyPr anchor="b" anchorCtr="0">
            <a:noAutofit/>
          </a:bodyPr>
          <a:lstStyle>
            <a:lvl1pPr>
              <a:defRPr sz="6000" b="1">
                <a:solidFill>
                  <a:srgbClr val="071D49"/>
                </a:solidFill>
                <a:latin typeface="+mj-lt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A6B5D-88FD-35D7-F941-024EB6FB0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8AA67-DC29-18E2-11F6-2E23C8255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7442"/>
          <a:stretch/>
        </p:blipFill>
        <p:spPr>
          <a:xfrm>
            <a:off x="0" y="0"/>
            <a:ext cx="518868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CD2E7C-3333-7E5A-4405-B10D9C2E6CBE}"/>
              </a:ext>
            </a:extLst>
          </p:cNvPr>
          <p:cNvSpPr/>
          <p:nvPr userDrawn="1"/>
        </p:nvSpPr>
        <p:spPr>
          <a:xfrm>
            <a:off x="531628" y="5465135"/>
            <a:ext cx="11334306" cy="691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25838076-45C1-5E90-79E8-BC0F0CDFD6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942" y="5557246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ECAAEE-6DD6-72AD-FA69-5EE5CE9B2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D84493-AF4D-6F59-216E-B59A60C3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D9E4D2-3BA9-1A1C-DFBD-E2B4EA4D3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8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503B47-5A77-F7E4-FFC6-56AC5FD0B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326"/>
          <a:stretch/>
        </p:blipFill>
        <p:spPr>
          <a:xfrm>
            <a:off x="786" y="6125633"/>
            <a:ext cx="12191213" cy="7319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CE094E-62AC-D00C-B63C-FC4E0403142A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FE711E-A156-0501-6322-F8856F139C66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2B1EE4-BE00-0236-D7DA-DB3C1D56D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C7291C-6330-48C4-FFCE-08968528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8F4340-CFED-9A3E-E0E8-46652C7AC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2D7192D-73B6-5EA7-C153-A462135AC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6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A0017-6C1D-DD93-9427-53250AD74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275"/>
          <a:stretch/>
        </p:blipFill>
        <p:spPr>
          <a:xfrm>
            <a:off x="786" y="6122079"/>
            <a:ext cx="12191212" cy="735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6B950B-FC3F-F059-0854-25ABE9FDBC60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A43FE9-8759-EC3F-1B5E-80C390BAFAF3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1512A9-4FBC-1F29-AF87-4413F6A4E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5EBB46A-FE63-13A6-C067-6F1A05219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A5B378-E4C0-2069-0232-7B3F7B14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3425241-CDB5-2F2B-2B2F-32C0FB3C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B76725-0B78-3333-AAA7-3F1D8967B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" y="0"/>
            <a:ext cx="12191212" cy="68575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9D540C-CBC4-AFF1-9FF4-ED18C9AEDC66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9198AB-FE4D-2B93-CB2D-0068E9523474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D4DD22-65A0-B11D-4AC1-0D44CF1E8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D4929B7-C6B3-071A-617B-7416AD0C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FE838E-3BDD-3741-BA19-D3CF32E30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065E2B-6C7C-ECD3-BC6A-2D96A88D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2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500"/>
          <a:stretch/>
        </p:blipFill>
        <p:spPr>
          <a:xfrm>
            <a:off x="10058400" y="0"/>
            <a:ext cx="21336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3044AD-7914-F595-9CF2-95CDF6DA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11EC6C-7C4E-AB87-2C78-D09076A06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0DC89A-2E07-E671-4522-553F9D6B1447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0072"/>
            <a:ext cx="108712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2C03081-4E4A-CBBC-4C35-6C5CF02C7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0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65FB0-D5E0-EB8D-17B0-BEFC54CE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9A289-4902-A41F-CB51-17F0AE148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4E7C9-7D30-CC19-F767-6AEBE2A48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D8BB28C3-8759-2177-2662-026CEF4C73C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326066" y="6127417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3" r:id="rId3"/>
    <p:sldLayoutId id="2147483682" r:id="rId4"/>
    <p:sldLayoutId id="2147483650" r:id="rId5"/>
    <p:sldLayoutId id="2147483671" r:id="rId6"/>
    <p:sldLayoutId id="2147483673" r:id="rId7"/>
    <p:sldLayoutId id="2147483672" r:id="rId8"/>
    <p:sldLayoutId id="2147483674" r:id="rId9"/>
    <p:sldLayoutId id="2147483676" r:id="rId10"/>
    <p:sldLayoutId id="2147483677" r:id="rId11"/>
    <p:sldLayoutId id="2147483680" r:id="rId12"/>
    <p:sldLayoutId id="2147483660" r:id="rId13"/>
    <p:sldLayoutId id="2147483663" r:id="rId14"/>
    <p:sldLayoutId id="2147483661" r:id="rId15"/>
    <p:sldLayoutId id="2147483681" r:id="rId16"/>
    <p:sldLayoutId id="2147483684" r:id="rId17"/>
    <p:sldLayoutId id="2147483686" r:id="rId18"/>
    <p:sldLayoutId id="2147483688" r:id="rId19"/>
    <p:sldLayoutId id="2147483690" r:id="rId20"/>
    <p:sldLayoutId id="214748369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5205E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AB1E2C"/>
        </a:buClr>
        <a:buSzPct val="50000"/>
        <a:buFont typeface="Garamond" panose="02020404030301010803" pitchFamily="18" charset="0"/>
        <a:buChar char="►"/>
        <a:defRPr sz="36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▪"/>
        <a:defRPr sz="3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»"/>
        <a:defRPr sz="28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•"/>
        <a:defRPr sz="24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−"/>
        <a:defRPr sz="2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88-025-02121-5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ctrTitle"/>
          </p:nvPr>
        </p:nvSpPr>
        <p:spPr>
          <a:xfrm>
            <a:off x="550985" y="3098299"/>
            <a:ext cx="11125200" cy="1363108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en-US" sz="6000" b="1" strike="noStrike" spc="-1" dirty="0">
                <a:solidFill>
                  <a:srgbClr val="26205E"/>
                </a:solidFill>
                <a:latin typeface="Arial Bold"/>
              </a:rPr>
              <a:t>Bridging research &amp; application in dairy cattle breeding</a:t>
            </a:r>
            <a:endParaRPr lang="en-US" sz="6000" b="0" strike="noStrike" spc="-1" dirty="0">
              <a:solidFill>
                <a:schemeClr val="dk1"/>
              </a:solidFill>
              <a:latin typeface="Aptos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>
              <a:lnSpc>
                <a:spcPct val="90000"/>
              </a:lnSpc>
              <a:spcBef>
                <a:spcPts val="1417"/>
              </a:spcBef>
              <a:buNone/>
            </a:pPr>
            <a:r>
              <a:rPr lang="en-US" sz="4000" b="1" strike="noStrike" spc="-1" dirty="0">
                <a:solidFill>
                  <a:schemeClr val="dk1"/>
                </a:solidFill>
                <a:latin typeface="Garamond"/>
              </a:rPr>
              <a:t>John B. Cole, </a:t>
            </a:r>
            <a:r>
              <a:rPr lang="en-US" spc="-1" dirty="0">
                <a:solidFill>
                  <a:schemeClr val="dk1"/>
                </a:solidFill>
                <a:latin typeface="Garamond"/>
              </a:rPr>
              <a:t>Christian Maltecca, Christine F. Baes, and </a:t>
            </a:r>
            <a:r>
              <a:rPr lang="en-US" spc="-1" dirty="0" err="1">
                <a:solidFill>
                  <a:schemeClr val="dk1"/>
                </a:solidFill>
                <a:latin typeface="Garamond"/>
              </a:rPr>
              <a:t>Jicai</a:t>
            </a:r>
            <a:r>
              <a:rPr lang="en-US" spc="-1" dirty="0">
                <a:solidFill>
                  <a:schemeClr val="dk1"/>
                </a:solidFill>
                <a:latin typeface="Garamond"/>
              </a:rPr>
              <a:t> Jiang</a:t>
            </a:r>
            <a:endParaRPr lang="en-US" sz="4000" b="1" strike="noStrike" spc="-1" dirty="0">
              <a:solidFill>
                <a:schemeClr val="dk1"/>
              </a:solidFill>
              <a:latin typeface="Garamond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idx="10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>
              <a:spcBef>
                <a:spcPts val="1417"/>
              </a:spcBef>
            </a:pPr>
            <a:r>
              <a:rPr lang="en-US" spc="-1" dirty="0">
                <a:solidFill>
                  <a:schemeClr val="dk1"/>
                </a:solidFill>
                <a:latin typeface="Garamond"/>
              </a:rPr>
              <a:t>FarmGTEx Project Workshop, PAG 33 | </a:t>
            </a:r>
            <a:r>
              <a:rPr lang="en-US" sz="3000" b="1" strike="noStrike" spc="-1" dirty="0">
                <a:solidFill>
                  <a:schemeClr val="dk1"/>
                </a:solidFill>
                <a:latin typeface="Garamond"/>
              </a:rPr>
              <a:t>January 12,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7280f0808f_0_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363" tIns="45663" rIns="91363" bIns="45663" rtlCol="0" anchor="ctr" anchorCtr="0">
            <a:normAutofit/>
          </a:bodyPr>
          <a:lstStyle/>
          <a:p>
            <a:pPr>
              <a:lnSpc>
                <a:spcPct val="90000"/>
              </a:lnSpc>
              <a:buClr>
                <a:schemeClr val="dk2"/>
              </a:buClr>
              <a:buSzPts val="8800"/>
            </a:pPr>
            <a:r>
              <a:rPr lang="en-US" dirty="0"/>
              <a:t>How should we manage diversity?</a:t>
            </a:r>
            <a:endParaRPr dirty="0"/>
          </a:p>
        </p:txBody>
      </p:sp>
      <p:sp>
        <p:nvSpPr>
          <p:cNvPr id="225" name="Google Shape;225;g27280f0808f_0_135"/>
          <p:cNvSpPr txBox="1">
            <a:spLocks noGrp="1"/>
          </p:cNvSpPr>
          <p:nvPr>
            <p:ph idx="1"/>
          </p:nvPr>
        </p:nvSpPr>
        <p:spPr>
          <a:xfrm>
            <a:off x="258788" y="1854810"/>
            <a:ext cx="11310912" cy="3967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363" tIns="45663" rIns="91363" bIns="45663" rtlCol="0" anchor="t" anchorCtr="0">
            <a:spAutoFit/>
          </a:bodyPr>
          <a:lstStyle/>
          <a:p>
            <a:pPr indent="-22860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dirty="0"/>
              <a:t>There are many tools nobody uses</a:t>
            </a:r>
            <a:endParaRPr dirty="0"/>
          </a:p>
          <a:p>
            <a:pPr indent="-2286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dirty="0"/>
              <a:t>Many cows are mated at random to</a:t>
            </a:r>
            <a:br>
              <a:rPr lang="en-US" dirty="0"/>
            </a:br>
            <a:r>
              <a:rPr lang="en-US" dirty="0"/>
              <a:t>a portfolio of bulls</a:t>
            </a:r>
            <a:endParaRPr dirty="0"/>
          </a:p>
          <a:p>
            <a:pPr indent="-2286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dirty="0"/>
              <a:t>Everyone’s else should use</a:t>
            </a:r>
            <a:br>
              <a:rPr lang="en-US" dirty="0"/>
            </a:br>
            <a:r>
              <a:rPr lang="en-US" dirty="0"/>
              <a:t>different bulls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dirty="0"/>
              <a:t>Can a machine learning model do</a:t>
            </a:r>
            <a:br>
              <a:rPr lang="en-US" dirty="0"/>
            </a:br>
            <a:r>
              <a:rPr lang="en-US" dirty="0"/>
              <a:t>a better job of mating? Will anyone use it if it does?</a:t>
            </a:r>
            <a:endParaRPr dirty="0"/>
          </a:p>
        </p:txBody>
      </p:sp>
      <p:graphicFrame>
        <p:nvGraphicFramePr>
          <p:cNvPr id="226" name="Google Shape;226;g27280f0808f_0_135"/>
          <p:cNvGraphicFramePr/>
          <p:nvPr>
            <p:extLst>
              <p:ext uri="{D42A27DB-BD31-4B8C-83A1-F6EECF244321}">
                <p14:modId xmlns:p14="http://schemas.microsoft.com/office/powerpoint/2010/main" val="1162395158"/>
              </p:ext>
            </p:extLst>
          </p:nvPr>
        </p:nvGraphicFramePr>
        <p:xfrm>
          <a:off x="7060294" y="1881541"/>
          <a:ext cx="4872918" cy="32360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872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/>
                        <a:t>Some ways to avoid inbreeding</a:t>
                      </a:r>
                      <a:endParaRPr sz="1400" b="1" dirty="0"/>
                    </a:p>
                  </a:txBody>
                  <a:tcPr marL="91350" marR="913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Optimal contribution theory</a:t>
                      </a:r>
                      <a:endParaRPr sz="1400"/>
                    </a:p>
                  </a:txBody>
                  <a:tcPr marL="91350" marR="913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Minimization of progeny inbreeding</a:t>
                      </a:r>
                      <a:endParaRPr sz="1400" dirty="0"/>
                    </a:p>
                  </a:txBody>
                  <a:tcPr marL="91350" marR="913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Linear programming</a:t>
                      </a:r>
                      <a:endParaRPr sz="1400" dirty="0"/>
                    </a:p>
                  </a:txBody>
                  <a:tcPr marL="91350" marR="913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Look-ahead mate selection</a:t>
                      </a:r>
                      <a:endParaRPr sz="1400" dirty="0"/>
                    </a:p>
                  </a:txBody>
                  <a:tcPr marL="91350" marR="913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Selection against lethal alleles</a:t>
                      </a:r>
                      <a:endParaRPr sz="1400" dirty="0"/>
                    </a:p>
                  </a:txBody>
                  <a:tcPr marL="91350" marR="913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9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Index selection including Mendelian sampling variance</a:t>
                      </a:r>
                      <a:endParaRPr sz="1400" dirty="0"/>
                    </a:p>
                  </a:txBody>
                  <a:tcPr marL="91350" marR="913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Genomic selection including dominance</a:t>
                      </a:r>
                      <a:endParaRPr sz="1400" dirty="0"/>
                    </a:p>
                  </a:txBody>
                  <a:tcPr marL="91350" marR="913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B26B67-F5BF-F35E-DC49-3516EA5A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Next-generation tools</a:t>
            </a:r>
          </a:p>
        </p:txBody>
      </p:sp>
    </p:spTree>
    <p:extLst>
      <p:ext uri="{BB962C8B-B14F-4D97-AF65-F5344CB8AC3E}">
        <p14:creationId xmlns:p14="http://schemas.microsoft.com/office/powerpoint/2010/main" val="4152511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636E6E-E461-A960-103F-8D9F47AB7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FarmGTEx provides a</a:t>
            </a:r>
            <a:br>
              <a:rPr lang="en-US" dirty="0"/>
            </a:br>
            <a:r>
              <a:rPr lang="en-US" dirty="0"/>
              <a:t>better roadmap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B0CB26-4B39-880E-48CB-C9EDDE38F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5113" y="-1"/>
            <a:ext cx="5406887" cy="6858401"/>
          </a:xfrm>
        </p:spPr>
      </p:pic>
      <p:sp>
        <p:nvSpPr>
          <p:cNvPr id="9" name="Google Shape;225;g27280f0808f_0_135">
            <a:extLst>
              <a:ext uri="{FF2B5EF4-FFF2-40B4-BE49-F238E27FC236}">
                <a16:creationId xmlns:a16="http://schemas.microsoft.com/office/drawing/2014/main" id="{2769EE4A-F2E7-4C86-1A16-76B59BC3667C}"/>
              </a:ext>
            </a:extLst>
          </p:cNvPr>
          <p:cNvSpPr txBox="1">
            <a:spLocks/>
          </p:cNvSpPr>
          <p:nvPr/>
        </p:nvSpPr>
        <p:spPr>
          <a:xfrm>
            <a:off x="596900" y="1854810"/>
            <a:ext cx="6188213" cy="35824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363" tIns="45663" rIns="91363" bIns="45663" rtlCol="0" anchor="t" anchorCtr="0">
            <a:sp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B1E2C"/>
              </a:buClr>
              <a:buSzPct val="50000"/>
              <a:buFont typeface="Garamond" panose="02020404030301010803" pitchFamily="18" charset="0"/>
              <a:buChar char="►"/>
              <a:defRPr sz="36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▪"/>
              <a:defRPr sz="30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»"/>
              <a:defRPr sz="28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•"/>
              <a:defRPr sz="24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91D2C"/>
              </a:buClr>
              <a:buFont typeface="Garamond" panose="02020404030301010803" pitchFamily="18" charset="0"/>
              <a:buChar char="−"/>
              <a:defRPr sz="2000" kern="1200">
                <a:solidFill>
                  <a:srgbClr val="000000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spcBef>
                <a:spcPts val="0"/>
              </a:spcBef>
              <a:buClr>
                <a:schemeClr val="tx1"/>
              </a:buClr>
            </a:pPr>
            <a:r>
              <a:rPr lang="en-US" dirty="0"/>
              <a:t>More complex variants</a:t>
            </a:r>
          </a:p>
          <a:p>
            <a:pPr indent="-228600">
              <a:spcBef>
                <a:spcPts val="0"/>
              </a:spcBef>
              <a:buClr>
                <a:schemeClr val="tx1"/>
              </a:buClr>
            </a:pPr>
            <a:r>
              <a:rPr lang="en-US" dirty="0"/>
              <a:t>Differential expression in time and/or space</a:t>
            </a:r>
          </a:p>
          <a:p>
            <a:pPr indent="-228600">
              <a:spcBef>
                <a:spcPts val="0"/>
              </a:spcBef>
              <a:buClr>
                <a:schemeClr val="tx1"/>
              </a:buClr>
            </a:pPr>
            <a:r>
              <a:rPr lang="en-US" dirty="0"/>
              <a:t>Gene-editing targets</a:t>
            </a:r>
          </a:p>
          <a:p>
            <a:pPr indent="-228600">
              <a:spcBef>
                <a:spcPts val="0"/>
              </a:spcBef>
              <a:buClr>
                <a:schemeClr val="tx1"/>
              </a:buClr>
            </a:pPr>
            <a:r>
              <a:rPr lang="en-US" dirty="0"/>
              <a:t>Validation of organoid models</a:t>
            </a:r>
          </a:p>
          <a:p>
            <a:pPr indent="-228600">
              <a:spcBef>
                <a:spcPts val="0"/>
              </a:spcBef>
              <a:buClr>
                <a:schemeClr val="tx1"/>
              </a:buClr>
            </a:pPr>
            <a:r>
              <a:rPr lang="en-US" dirty="0"/>
              <a:t>Context for training and interpreting AL/ML models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E316BA-C198-982D-F9F3-B739A4915786}"/>
              </a:ext>
            </a:extLst>
          </p:cNvPr>
          <p:cNvSpPr txBox="1"/>
          <p:nvPr/>
        </p:nvSpPr>
        <p:spPr>
          <a:xfrm>
            <a:off x="678650" y="6165534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u="sng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Fang et al., 2025,</a:t>
            </a:r>
            <a:br>
              <a:rPr lang="en-US" sz="1800" u="sng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800" u="sng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https://doi.org/10.1038/s41588-025-02121-5</a:t>
            </a:r>
            <a:r>
              <a:rPr lang="en-US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38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6D6CA-7871-DCF6-68F7-42F47F27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57" y="365125"/>
            <a:ext cx="10515600" cy="1325563"/>
          </a:xfrm>
        </p:spPr>
        <p:txBody>
          <a:bodyPr/>
          <a:lstStyle/>
          <a:p>
            <a:r>
              <a:rPr lang="en-US" dirty="0"/>
              <a:t>Maybe we’ll edit them away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B0A9A-FBE8-3B0D-C352-265A07E1D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22" t="33477" r="8902" b="14863"/>
          <a:stretch/>
        </p:blipFill>
        <p:spPr>
          <a:xfrm>
            <a:off x="271272" y="1898813"/>
            <a:ext cx="6464808" cy="2258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425B73-50CC-9E86-B9C5-A33E94C2FC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00" r="42431" b="23438"/>
          <a:stretch/>
        </p:blipFill>
        <p:spPr>
          <a:xfrm>
            <a:off x="6096000" y="5294376"/>
            <a:ext cx="6024668" cy="1563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9D55F1-15F8-5A02-FA87-695A9952E1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863" t="21137" r="26666" b="23229"/>
          <a:stretch/>
        </p:blipFill>
        <p:spPr>
          <a:xfrm>
            <a:off x="7690104" y="82297"/>
            <a:ext cx="4416552" cy="2974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DC95E4-EFD5-7ECF-9361-133DE925C1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559" r="41765" b="16326"/>
          <a:stretch/>
        </p:blipFill>
        <p:spPr>
          <a:xfrm>
            <a:off x="7394448" y="3232962"/>
            <a:ext cx="4526280" cy="1884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135DD-3DE1-0B95-325C-F4EA427668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4867" r="40588" b="17582"/>
          <a:stretch/>
        </p:blipFill>
        <p:spPr>
          <a:xfrm>
            <a:off x="1057655" y="4297024"/>
            <a:ext cx="4991387" cy="17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67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8DF689C-FA72-1F20-CB71-75EE2BD49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1854810"/>
            <a:ext cx="5858329" cy="3279141"/>
          </a:xfrm>
          <a:prstGeom prst="rect">
            <a:avLst/>
          </a:prstGeom>
        </p:spPr>
      </p:pic>
      <p:pic>
        <p:nvPicPr>
          <p:cNvPr id="1026" name="Picture 2" descr="Genome Biology logo">
            <a:extLst>
              <a:ext uri="{FF2B5EF4-FFF2-40B4-BE49-F238E27FC236}">
                <a16:creationId xmlns:a16="http://schemas.microsoft.com/office/drawing/2014/main" id="{F057363B-FD21-C5E9-ACA6-4A2E78E0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9" y="5133951"/>
            <a:ext cx="2510725" cy="37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g. 1">
            <a:extLst>
              <a:ext uri="{FF2B5EF4-FFF2-40B4-BE49-F238E27FC236}">
                <a16:creationId xmlns:a16="http://schemas.microsoft.com/office/drawing/2014/main" id="{85473BCA-0F92-BD11-D762-E9DA6ED99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49" y="0"/>
            <a:ext cx="6259451" cy="67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CADE2A5-BC5C-1265-8564-58A631A1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Next-generation</a:t>
            </a:r>
            <a:br>
              <a:rPr lang="en-US" dirty="0"/>
            </a:br>
            <a:r>
              <a:rPr lang="en-US" i="1" dirty="0"/>
              <a:t>in silico</a:t>
            </a:r>
            <a:r>
              <a:rPr lang="en-US" dirty="0"/>
              <a:t> discovery</a:t>
            </a:r>
          </a:p>
        </p:txBody>
      </p:sp>
    </p:spTree>
    <p:extLst>
      <p:ext uri="{BB962C8B-B14F-4D97-AF65-F5344CB8AC3E}">
        <p14:creationId xmlns:p14="http://schemas.microsoft.com/office/powerpoint/2010/main" val="3527003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ng xu">
            <a:extLst>
              <a:ext uri="{FF2B5EF4-FFF2-40B4-BE49-F238E27FC236}">
                <a16:creationId xmlns:a16="http://schemas.microsoft.com/office/drawing/2014/main" id="{D6392003-34AB-5EA4-E912-0F2E24A4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932" y="98494"/>
            <a:ext cx="1636669" cy="1636669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F1CCA2-83CF-3A61-9A79-8C025E38AF13}"/>
              </a:ext>
            </a:extLst>
          </p:cNvPr>
          <p:cNvSpPr txBox="1"/>
          <p:nvPr/>
        </p:nvSpPr>
        <p:spPr>
          <a:xfrm>
            <a:off x="1" y="1916196"/>
            <a:ext cx="482795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rgbClr val="000000"/>
                </a:solidFill>
                <a:latin typeface="Inter"/>
              </a:rPr>
              <a:t>Overview:</a:t>
            </a:r>
            <a:endParaRPr lang="en-US" sz="1600" dirty="0">
              <a:solidFill>
                <a:srgbClr val="000000"/>
              </a:solidFill>
              <a:latin typeface="Inter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Inter"/>
              </a:rPr>
              <a:t>Analyzed 245,517 genotyped Jersey cows using a linear mixed model.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Inter"/>
              </a:rPr>
              <a:t>Mapped 9,532,696 sequence variants into</a:t>
            </a:r>
            <a:br>
              <a:rPr lang="en-US" sz="1600" dirty="0">
                <a:solidFill>
                  <a:srgbClr val="000000"/>
                </a:solidFill>
                <a:latin typeface="Inter"/>
              </a:rPr>
            </a:br>
            <a:r>
              <a:rPr lang="en-US" sz="1600" dirty="0">
                <a:solidFill>
                  <a:srgbClr val="000000"/>
                </a:solidFill>
                <a:latin typeface="Inter"/>
              </a:rPr>
              <a:t>five functional annotations: </a:t>
            </a:r>
            <a:r>
              <a:rPr lang="en-US" sz="1600" dirty="0">
                <a:solidFill>
                  <a:srgbClr val="3D5A80"/>
                </a:solidFill>
                <a:latin typeface="Inter"/>
              </a:rPr>
              <a:t>Intron, Promoter, GERP, CDS, UTR, and others</a:t>
            </a:r>
            <a:r>
              <a:rPr lang="en-US" sz="16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 algn="l"/>
            <a:r>
              <a:rPr lang="en-US" sz="1600" b="1" dirty="0">
                <a:solidFill>
                  <a:srgbClr val="000000"/>
                </a:solidFill>
                <a:latin typeface="Inter"/>
              </a:rPr>
              <a:t>Key Findings:</a:t>
            </a:r>
            <a:endParaRPr lang="en-US" sz="1600" dirty="0">
              <a:solidFill>
                <a:srgbClr val="000000"/>
              </a:solidFill>
              <a:latin typeface="Inter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Inter"/>
              </a:rPr>
              <a:t>Significant enrichment of </a:t>
            </a:r>
            <a:r>
              <a:rPr lang="en-US" sz="1600" dirty="0" err="1">
                <a:solidFill>
                  <a:srgbClr val="000000"/>
                </a:solidFill>
                <a:latin typeface="Inter"/>
              </a:rPr>
              <a:t>InD</a:t>
            </a:r>
            <a:r>
              <a:rPr lang="en-US" sz="1600" dirty="0">
                <a:solidFill>
                  <a:srgbClr val="000000"/>
                </a:solidFill>
                <a:latin typeface="Inter"/>
              </a:rPr>
              <a:t> for milk yield in promoter (enrichment ratio = 20.11), UTR (57.96), and GERP regions (35.91).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Inter"/>
              </a:rPr>
              <a:t>Protein yield showed enrichment in promoter (15.25), UTR (46.44), and GERP regions (32.73).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Inter"/>
              </a:rPr>
              <a:t>Fat yield showed enrichment in UTR (40.20) and GERP regions (28.72).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AE9739-2C6B-1E5A-52F0-1A2F5FB7F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54" y="1327318"/>
            <a:ext cx="7364047" cy="4909364"/>
          </a:xfrm>
          <a:prstGeom prst="rect">
            <a:avLst/>
          </a:prstGeom>
        </p:spPr>
      </p:pic>
      <p:pic>
        <p:nvPicPr>
          <p:cNvPr id="14" name="Picture 13" descr="A logo with text on it&#10;&#10;Description automatically generated">
            <a:extLst>
              <a:ext uri="{FF2B5EF4-FFF2-40B4-BE49-F238E27FC236}">
                <a16:creationId xmlns:a16="http://schemas.microsoft.com/office/drawing/2014/main" id="{C99355AE-2620-E43B-E290-D7BB24547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280" y="6255397"/>
            <a:ext cx="1381587" cy="626533"/>
          </a:xfrm>
          <a:prstGeom prst="rect">
            <a:avLst/>
          </a:prstGeom>
        </p:spPr>
      </p:pic>
      <p:pic>
        <p:nvPicPr>
          <p:cNvPr id="17" name="Picture 1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C43678D-C9A3-C8A5-DFCF-77BE80F0B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868" y="6255396"/>
            <a:ext cx="2156444" cy="626535"/>
          </a:xfrm>
          <a:prstGeom prst="rect">
            <a:avLst/>
          </a:prstGeom>
        </p:spPr>
      </p:pic>
      <p:pic>
        <p:nvPicPr>
          <p:cNvPr id="1036" name="Picture 12" descr="Home">
            <a:extLst>
              <a:ext uri="{FF2B5EF4-FFF2-40B4-BE49-F238E27FC236}">
                <a16:creationId xmlns:a16="http://schemas.microsoft.com/office/drawing/2014/main" id="{EDFB7401-6AEE-B8EE-3878-FC393B3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57" y="6255396"/>
            <a:ext cx="919884" cy="6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EC7947-A46A-862F-98AE-78E8F464388E}"/>
              </a:ext>
            </a:extLst>
          </p:cNvPr>
          <p:cNvSpPr txBox="1"/>
          <p:nvPr/>
        </p:nvSpPr>
        <p:spPr>
          <a:xfrm>
            <a:off x="6386505" y="6388286"/>
            <a:ext cx="5625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tx2"/>
                </a:solidFill>
              </a:rPr>
              <a:t>Xu et al., 2025, https://</a:t>
            </a:r>
            <a:r>
              <a:rPr lang="en-US" sz="1800" dirty="0" err="1">
                <a:solidFill>
                  <a:schemeClr val="tx2"/>
                </a:solidFill>
              </a:rPr>
              <a:t>doi.org</a:t>
            </a:r>
            <a:r>
              <a:rPr lang="en-US" sz="1800" dirty="0">
                <a:solidFill>
                  <a:schemeClr val="tx2"/>
                </a:solidFill>
              </a:rPr>
              <a:t>/10.3168/jds.2025-26738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305A2A-CAC3-24B1-47BF-69A3EBCBE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Genomic partition of inbreeding depression</a:t>
            </a:r>
          </a:p>
        </p:txBody>
      </p:sp>
    </p:spTree>
    <p:extLst>
      <p:ext uri="{BB962C8B-B14F-4D97-AF65-F5344CB8AC3E}">
        <p14:creationId xmlns:p14="http://schemas.microsoft.com/office/powerpoint/2010/main" val="1393170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877E78-23FC-096E-79C9-A2C752AD7E4C}"/>
              </a:ext>
            </a:extLst>
          </p:cNvPr>
          <p:cNvSpPr txBox="1"/>
          <p:nvPr/>
        </p:nvSpPr>
        <p:spPr>
          <a:xfrm>
            <a:off x="145924" y="1314684"/>
            <a:ext cx="536905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Inter"/>
              </a:rPr>
              <a:t>Conclusion:</a:t>
            </a:r>
            <a:endParaRPr lang="en-US" sz="2400" dirty="0">
              <a:solidFill>
                <a:srgbClr val="000000"/>
              </a:solidFill>
              <a:latin typeface="Inter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D5A80"/>
                </a:solidFill>
                <a:latin typeface="Inter"/>
              </a:rPr>
              <a:t>Some genome annotations have disproportionate effects on inbreeding depression (</a:t>
            </a:r>
            <a:r>
              <a:rPr lang="en-US" sz="2400" dirty="0" err="1">
                <a:solidFill>
                  <a:srgbClr val="3D5A80"/>
                </a:solidFill>
                <a:latin typeface="Inter"/>
              </a:rPr>
              <a:t>InD</a:t>
            </a:r>
            <a:r>
              <a:rPr lang="en-US" sz="2400" dirty="0">
                <a:solidFill>
                  <a:srgbClr val="3D5A80"/>
                </a:solidFill>
                <a:latin typeface="Inter"/>
              </a:rPr>
              <a:t>).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F6C4D"/>
                </a:solidFill>
                <a:latin typeface="Inter"/>
              </a:rPr>
              <a:t>These regions may be more vulnerable to mutations.</a:t>
            </a:r>
          </a:p>
          <a:p>
            <a:r>
              <a:rPr lang="en-US" sz="2400" b="1" dirty="0">
                <a:solidFill>
                  <a:srgbClr val="000000"/>
                </a:solidFill>
                <a:latin typeface="Inter"/>
              </a:rPr>
              <a:t>Implications:</a:t>
            </a:r>
            <a:endParaRPr lang="en-US" sz="2400" dirty="0">
              <a:solidFill>
                <a:srgbClr val="000000"/>
              </a:solidFill>
              <a:latin typeface="Inter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D5A80"/>
                </a:solidFill>
                <a:latin typeface="Inter"/>
              </a:rPr>
              <a:t>Enhances understanding of genetic basis of </a:t>
            </a:r>
            <a:r>
              <a:rPr lang="en-US" sz="2400" dirty="0" err="1">
                <a:solidFill>
                  <a:srgbClr val="3D5A80"/>
                </a:solidFill>
                <a:latin typeface="Inter"/>
              </a:rPr>
              <a:t>InD.</a:t>
            </a:r>
            <a:endParaRPr lang="en-US" sz="2400" dirty="0">
              <a:solidFill>
                <a:srgbClr val="3D5A80"/>
              </a:solidFill>
              <a:latin typeface="Inter"/>
            </a:endParaRP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F6C4D"/>
                </a:solidFill>
                <a:latin typeface="Inter"/>
              </a:rPr>
              <a:t>Could inform breeding strategies for dairy cattle.</a:t>
            </a:r>
          </a:p>
        </p:txBody>
      </p:sp>
      <p:pic>
        <p:nvPicPr>
          <p:cNvPr id="2" name="Picture 2" descr="chang xu">
            <a:extLst>
              <a:ext uri="{FF2B5EF4-FFF2-40B4-BE49-F238E27FC236}">
                <a16:creationId xmlns:a16="http://schemas.microsoft.com/office/drawing/2014/main" id="{6DBBF451-6C1B-A512-7F95-C651B64A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932" y="98494"/>
            <a:ext cx="1636669" cy="1636669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9FF53E-4BEA-45B4-8F55-EA9F2CF32C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61" y="1762260"/>
            <a:ext cx="5843309" cy="3987319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0EAB162E-D61E-C23A-DF09-5FD049BAC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67" y="20352"/>
            <a:ext cx="10972800" cy="1561328"/>
          </a:xfrm>
        </p:spPr>
        <p:txBody>
          <a:bodyPr>
            <a:normAutofit/>
          </a:bodyPr>
          <a:lstStyle/>
          <a:p>
            <a:r>
              <a:rPr lang="en-US" sz="4000" dirty="0"/>
              <a:t>Genomic partition of inbreeding depression</a:t>
            </a:r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CA76B39D-CD05-7204-53AB-0236C6F41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280" y="6077266"/>
            <a:ext cx="1381587" cy="626533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55F36FA-6E3D-02E9-2B56-3F4D02DA3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868" y="6077265"/>
            <a:ext cx="2156444" cy="626535"/>
          </a:xfrm>
          <a:prstGeom prst="rect">
            <a:avLst/>
          </a:prstGeom>
        </p:spPr>
      </p:pic>
      <p:pic>
        <p:nvPicPr>
          <p:cNvPr id="8" name="Picture 12" descr="Home">
            <a:extLst>
              <a:ext uri="{FF2B5EF4-FFF2-40B4-BE49-F238E27FC236}">
                <a16:creationId xmlns:a16="http://schemas.microsoft.com/office/drawing/2014/main" id="{3CEEDE9E-ED88-1001-5A74-5E2153E99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57" y="6077265"/>
            <a:ext cx="919884" cy="6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8763FF-F5DB-D21B-3D30-03B31DFC4301}"/>
              </a:ext>
            </a:extLst>
          </p:cNvPr>
          <p:cNvSpPr txBox="1"/>
          <p:nvPr/>
        </p:nvSpPr>
        <p:spPr>
          <a:xfrm>
            <a:off x="145924" y="5543316"/>
            <a:ext cx="5625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tx2"/>
                </a:solidFill>
              </a:rPr>
              <a:t>Xu et al., 2025, https://</a:t>
            </a:r>
            <a:r>
              <a:rPr lang="en-US" sz="1800" dirty="0" err="1">
                <a:solidFill>
                  <a:schemeClr val="tx2"/>
                </a:solidFill>
              </a:rPr>
              <a:t>doi.org</a:t>
            </a:r>
            <a:r>
              <a:rPr lang="en-US" sz="1800" dirty="0">
                <a:solidFill>
                  <a:schemeClr val="tx2"/>
                </a:solidFill>
              </a:rPr>
              <a:t>/10.3168/jds.2025-26738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1ACF9E-1349-8B03-EB60-2710CF8329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1705" r="54905" b="64591"/>
          <a:stretch>
            <a:fillRect/>
          </a:stretch>
        </p:blipFill>
        <p:spPr>
          <a:xfrm>
            <a:off x="6096000" y="6077266"/>
            <a:ext cx="3225888" cy="63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49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icai Jiang | Animal Science">
            <a:extLst>
              <a:ext uri="{FF2B5EF4-FFF2-40B4-BE49-F238E27FC236}">
                <a16:creationId xmlns:a16="http://schemas.microsoft.com/office/drawing/2014/main" id="{80FD537C-9BD0-A1C8-DE46-B3167F7D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115" y="5050470"/>
            <a:ext cx="1828800" cy="180925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5C8609-174E-0354-A7E7-6D406EA9A04A}"/>
              </a:ext>
            </a:extLst>
          </p:cNvPr>
          <p:cNvSpPr txBox="1"/>
          <p:nvPr/>
        </p:nvSpPr>
        <p:spPr>
          <a:xfrm>
            <a:off x="10719933" y="6372895"/>
            <a:ext cx="118673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 err="1">
                <a:solidFill>
                  <a:schemeClr val="accent1"/>
                </a:solidFill>
              </a:rPr>
              <a:t>Jicai</a:t>
            </a:r>
            <a:r>
              <a:rPr lang="en-US" sz="1867" dirty="0">
                <a:solidFill>
                  <a:schemeClr val="accent1"/>
                </a:solidFill>
              </a:rPr>
              <a:t> Jiang</a:t>
            </a:r>
          </a:p>
        </p:txBody>
      </p:sp>
      <p:pic>
        <p:nvPicPr>
          <p:cNvPr id="11" name="Picture 10" descr="A screenshot of a blue and yellow card&#10;&#10;Description automatically generated">
            <a:extLst>
              <a:ext uri="{FF2B5EF4-FFF2-40B4-BE49-F238E27FC236}">
                <a16:creationId xmlns:a16="http://schemas.microsoft.com/office/drawing/2014/main" id="{801ED51E-C56F-C633-49A8-A83EBA0C5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4" t="7093" r="6657" b="7981"/>
          <a:stretch/>
        </p:blipFill>
        <p:spPr>
          <a:xfrm>
            <a:off x="697923" y="1712832"/>
            <a:ext cx="4818923" cy="681891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86A9A9C-8CFE-D58B-8BDF-E949635A5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210454"/>
              </p:ext>
            </p:extLst>
          </p:nvPr>
        </p:nvGraphicFramePr>
        <p:xfrm>
          <a:off x="697923" y="2351916"/>
          <a:ext cx="4818918" cy="572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1523">
                  <a:extLst>
                    <a:ext uri="{9D8B030D-6E8A-4147-A177-3AD203B41FA5}">
                      <a16:colId xmlns:a16="http://schemas.microsoft.com/office/drawing/2014/main" val="817396134"/>
                    </a:ext>
                  </a:extLst>
                </a:gridCol>
                <a:gridCol w="602485">
                  <a:extLst>
                    <a:ext uri="{9D8B030D-6E8A-4147-A177-3AD203B41FA5}">
                      <a16:colId xmlns:a16="http://schemas.microsoft.com/office/drawing/2014/main" val="1133936287"/>
                    </a:ext>
                  </a:extLst>
                </a:gridCol>
                <a:gridCol w="602485">
                  <a:extLst>
                    <a:ext uri="{9D8B030D-6E8A-4147-A177-3AD203B41FA5}">
                      <a16:colId xmlns:a16="http://schemas.microsoft.com/office/drawing/2014/main" val="2725928621"/>
                    </a:ext>
                  </a:extLst>
                </a:gridCol>
                <a:gridCol w="602485">
                  <a:extLst>
                    <a:ext uri="{9D8B030D-6E8A-4147-A177-3AD203B41FA5}">
                      <a16:colId xmlns:a16="http://schemas.microsoft.com/office/drawing/2014/main" val="3650574958"/>
                    </a:ext>
                  </a:extLst>
                </a:gridCol>
                <a:gridCol w="602485">
                  <a:extLst>
                    <a:ext uri="{9D8B030D-6E8A-4147-A177-3AD203B41FA5}">
                      <a16:colId xmlns:a16="http://schemas.microsoft.com/office/drawing/2014/main" val="2926148825"/>
                    </a:ext>
                  </a:extLst>
                </a:gridCol>
                <a:gridCol w="602485">
                  <a:extLst>
                    <a:ext uri="{9D8B030D-6E8A-4147-A177-3AD203B41FA5}">
                      <a16:colId xmlns:a16="http://schemas.microsoft.com/office/drawing/2014/main" val="3559647770"/>
                    </a:ext>
                  </a:extLst>
                </a:gridCol>
                <a:gridCol w="602485">
                  <a:extLst>
                    <a:ext uri="{9D8B030D-6E8A-4147-A177-3AD203B41FA5}">
                      <a16:colId xmlns:a16="http://schemas.microsoft.com/office/drawing/2014/main" val="280012115"/>
                    </a:ext>
                  </a:extLst>
                </a:gridCol>
                <a:gridCol w="602485">
                  <a:extLst>
                    <a:ext uri="{9D8B030D-6E8A-4147-A177-3AD203B41FA5}">
                      <a16:colId xmlns:a16="http://schemas.microsoft.com/office/drawing/2014/main" val="3994495994"/>
                    </a:ext>
                  </a:extLst>
                </a:gridCol>
              </a:tblGrid>
              <a:tr h="319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chicken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</a:rPr>
                        <a:t>dog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</a:rPr>
                        <a:t>cat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</a:rPr>
                        <a:t>goat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horse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pig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sheep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</a:rPr>
                        <a:t>cattle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510293852"/>
                  </a:ext>
                </a:extLst>
              </a:tr>
              <a:tr h="2529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n-US" sz="9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</a:rPr>
                        <a:t>248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</a:rPr>
                        <a:t>111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</a:rPr>
                        <a:t>7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</a:rPr>
                        <a:t>71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</a:rPr>
                        <a:t>29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</a:rPr>
                        <a:t>60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</a:rPr>
                        <a:t>168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7687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95E6AA4B-F719-1C01-83A9-31808B193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78" y="5125143"/>
            <a:ext cx="4837653" cy="4958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B5A689-EB66-D672-93AD-7E3BB8DE2C25}"/>
              </a:ext>
            </a:extLst>
          </p:cNvPr>
          <p:cNvSpPr txBox="1"/>
          <p:nvPr/>
        </p:nvSpPr>
        <p:spPr>
          <a:xfrm>
            <a:off x="697923" y="2952642"/>
            <a:ext cx="4818920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Single Locus Diseases Variants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70B7E-EF0B-CEBD-56BD-BBB1CA010BDA}"/>
              </a:ext>
            </a:extLst>
          </p:cNvPr>
          <p:cNvSpPr txBox="1"/>
          <p:nvPr/>
        </p:nvSpPr>
        <p:spPr>
          <a:xfrm>
            <a:off x="645778" y="4632701"/>
            <a:ext cx="4837653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Control Variants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BC661B-427C-1E90-C6C2-A80CBE003C98}"/>
              </a:ext>
            </a:extLst>
          </p:cNvPr>
          <p:cNvSpPr txBox="1"/>
          <p:nvPr/>
        </p:nvSpPr>
        <p:spPr>
          <a:xfrm>
            <a:off x="5516843" y="3792671"/>
            <a:ext cx="1815177" cy="461665"/>
          </a:xfrm>
          <a:prstGeom prst="rect">
            <a:avLst/>
          </a:prstGeom>
          <a:solidFill>
            <a:srgbClr val="96AED7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Anonymized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C73A01CA-B59C-F57E-CED4-4D4C231139CF}"/>
              </a:ext>
            </a:extLst>
          </p:cNvPr>
          <p:cNvCxnSpPr>
            <a:cxnSpLocks/>
            <a:stCxn id="15" idx="3"/>
            <a:endCxn id="19" idx="0"/>
          </p:cNvCxnSpPr>
          <p:nvPr/>
        </p:nvCxnSpPr>
        <p:spPr>
          <a:xfrm>
            <a:off x="5516843" y="3183475"/>
            <a:ext cx="907589" cy="609196"/>
          </a:xfrm>
          <a:prstGeom prst="bentConnector2">
            <a:avLst/>
          </a:prstGeom>
          <a:ln w="158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59CD2C1B-7463-CF44-1811-8F3DBD2B2C2C}"/>
              </a:ext>
            </a:extLst>
          </p:cNvPr>
          <p:cNvCxnSpPr>
            <a:cxnSpLocks/>
            <a:stCxn id="16" idx="3"/>
            <a:endCxn id="19" idx="2"/>
          </p:cNvCxnSpPr>
          <p:nvPr/>
        </p:nvCxnSpPr>
        <p:spPr>
          <a:xfrm flipV="1">
            <a:off x="5483431" y="4254336"/>
            <a:ext cx="941001" cy="609198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8B03FC7-8212-6FEB-B026-45A289BC5E20}"/>
              </a:ext>
            </a:extLst>
          </p:cNvPr>
          <p:cNvSpPr/>
          <p:nvPr/>
        </p:nvSpPr>
        <p:spPr>
          <a:xfrm>
            <a:off x="8119359" y="3460924"/>
            <a:ext cx="1379387" cy="1152788"/>
          </a:xfrm>
          <a:prstGeom prst="ellipse">
            <a:avLst/>
          </a:prstGeom>
          <a:solidFill>
            <a:srgbClr val="3D5A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EVO2</a:t>
            </a:r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487C11B4-384F-D7FA-8AC1-B38381D2CE43}"/>
              </a:ext>
            </a:extLst>
          </p:cNvPr>
          <p:cNvCxnSpPr>
            <a:stCxn id="19" idx="3"/>
            <a:endCxn id="29" idx="2"/>
          </p:cNvCxnSpPr>
          <p:nvPr/>
        </p:nvCxnSpPr>
        <p:spPr>
          <a:xfrm>
            <a:off x="7332020" y="4023504"/>
            <a:ext cx="787339" cy="13814"/>
          </a:xfrm>
          <a:prstGeom prst="bentConnector3">
            <a:avLst/>
          </a:prstGeom>
          <a:ln w="12700">
            <a:solidFill>
              <a:srgbClr val="3D5A8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A2DB70A-AB8F-495E-31D4-9A486BF76133}"/>
              </a:ext>
            </a:extLst>
          </p:cNvPr>
          <p:cNvSpPr txBox="1"/>
          <p:nvPr/>
        </p:nvSpPr>
        <p:spPr>
          <a:xfrm>
            <a:off x="9400283" y="2952642"/>
            <a:ext cx="1255472" cy="461665"/>
          </a:xfrm>
          <a:prstGeom prst="rect">
            <a:avLst/>
          </a:prstGeom>
          <a:solidFill>
            <a:srgbClr val="EF6C4D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Disease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878BB0-C5EF-B709-1720-3496DDF37238}"/>
              </a:ext>
            </a:extLst>
          </p:cNvPr>
          <p:cNvSpPr txBox="1"/>
          <p:nvPr/>
        </p:nvSpPr>
        <p:spPr>
          <a:xfrm>
            <a:off x="9400283" y="4632701"/>
            <a:ext cx="1172565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Neutral</a:t>
            </a:r>
          </a:p>
        </p:txBody>
      </p: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00F66A26-26A2-FB53-932F-844AEAACF733}"/>
              </a:ext>
            </a:extLst>
          </p:cNvPr>
          <p:cNvCxnSpPr>
            <a:stCxn id="29" idx="0"/>
            <a:endCxn id="40" idx="1"/>
          </p:cNvCxnSpPr>
          <p:nvPr/>
        </p:nvCxnSpPr>
        <p:spPr>
          <a:xfrm rot="5400000" flipH="1" flipV="1">
            <a:off x="8965944" y="3026585"/>
            <a:ext cx="277449" cy="591230"/>
          </a:xfrm>
          <a:prstGeom prst="bentConnector2">
            <a:avLst/>
          </a:prstGeom>
          <a:ln w="12700">
            <a:solidFill>
              <a:srgbClr val="3D5A8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CA6C2305-874E-A69E-8B70-B6F63899A0B7}"/>
              </a:ext>
            </a:extLst>
          </p:cNvPr>
          <p:cNvCxnSpPr>
            <a:stCxn id="29" idx="4"/>
            <a:endCxn id="41" idx="1"/>
          </p:cNvCxnSpPr>
          <p:nvPr/>
        </p:nvCxnSpPr>
        <p:spPr>
          <a:xfrm rot="16200000" flipH="1">
            <a:off x="8979757" y="4443008"/>
            <a:ext cx="249822" cy="591230"/>
          </a:xfrm>
          <a:prstGeom prst="bentConnector2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65E3A21-6132-1670-1F5C-A78F382F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8803383" cy="1561328"/>
          </a:xfrm>
        </p:spPr>
        <p:txBody>
          <a:bodyPr/>
          <a:lstStyle/>
          <a:p>
            <a:r>
              <a:rPr lang="en-US" dirty="0"/>
              <a:t>EVO2 proof-of-concept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A1D516A-34F4-2435-A0FC-A3BE51493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316" y="0"/>
            <a:ext cx="5126600" cy="210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BF01DE-EE39-D7B3-3D3A-C975D3016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346226"/>
              </p:ext>
            </p:extLst>
          </p:nvPr>
        </p:nvGraphicFramePr>
        <p:xfrm>
          <a:off x="609600" y="2375945"/>
          <a:ext cx="10972800" cy="2935817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455712">
                  <a:extLst>
                    <a:ext uri="{9D8B030D-6E8A-4147-A177-3AD203B41FA5}">
                      <a16:colId xmlns:a16="http://schemas.microsoft.com/office/drawing/2014/main" val="4206542663"/>
                    </a:ext>
                  </a:extLst>
                </a:gridCol>
                <a:gridCol w="1825873">
                  <a:extLst>
                    <a:ext uri="{9D8B030D-6E8A-4147-A177-3AD203B41FA5}">
                      <a16:colId xmlns:a16="http://schemas.microsoft.com/office/drawing/2014/main" val="4178725219"/>
                    </a:ext>
                  </a:extLst>
                </a:gridCol>
                <a:gridCol w="2530328">
                  <a:extLst>
                    <a:ext uri="{9D8B030D-6E8A-4147-A177-3AD203B41FA5}">
                      <a16:colId xmlns:a16="http://schemas.microsoft.com/office/drawing/2014/main" val="650677996"/>
                    </a:ext>
                  </a:extLst>
                </a:gridCol>
                <a:gridCol w="2530328">
                  <a:extLst>
                    <a:ext uri="{9D8B030D-6E8A-4147-A177-3AD203B41FA5}">
                      <a16:colId xmlns:a16="http://schemas.microsoft.com/office/drawing/2014/main" val="3681256873"/>
                    </a:ext>
                  </a:extLst>
                </a:gridCol>
                <a:gridCol w="1630559">
                  <a:extLst>
                    <a:ext uri="{9D8B030D-6E8A-4147-A177-3AD203B41FA5}">
                      <a16:colId xmlns:a16="http://schemas.microsoft.com/office/drawing/2014/main" val="204242072"/>
                    </a:ext>
                  </a:extLst>
                </a:gridCol>
              </a:tblGrid>
              <a:tr h="24434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test_species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Variant-type blind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Variant-type matching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459612"/>
                  </a:ext>
                </a:extLst>
              </a:tr>
              <a:tr h="25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AUROC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AUPRC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AUROC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AUPRC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416351937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chicken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0.8438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0.3740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0.6126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0.1645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78899402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dog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0.9133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0.5817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0.7738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0.2674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23319871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dirty="0">
                          <a:effectLst/>
                        </a:rPr>
                        <a:t>cat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dirty="0">
                          <a:effectLst/>
                        </a:rPr>
                        <a:t>0.8969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0.5518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0.6832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0.2008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48982626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goat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0.8714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0.5606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0.6571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0.3557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96721125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horse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0.9307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0.5590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0.8276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0.2942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7195514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pig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0.9310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0.6070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0.8430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0.3925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94820377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sheep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0.8954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0.5574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0.6753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0.2524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4057038992"/>
                  </a:ext>
                </a:extLst>
              </a:tr>
              <a:tr h="399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3D5A80"/>
                          </a:solidFill>
                          <a:effectLst/>
                        </a:rPr>
                        <a:t>cattle</a:t>
                      </a:r>
                      <a:endParaRPr lang="en-US" sz="2700" b="1" kern="100" dirty="0">
                        <a:solidFill>
                          <a:srgbClr val="3D5A80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3D5A80"/>
                          </a:solidFill>
                          <a:effectLst/>
                        </a:rPr>
                        <a:t>0.8958</a:t>
                      </a:r>
                      <a:endParaRPr lang="en-US" sz="2700" b="1" kern="100" dirty="0">
                        <a:solidFill>
                          <a:srgbClr val="3D5A80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3D5A80"/>
                          </a:solidFill>
                          <a:effectLst/>
                        </a:rPr>
                        <a:t>0.5077</a:t>
                      </a:r>
                      <a:endParaRPr lang="en-US" sz="2700" b="1" kern="100" dirty="0">
                        <a:solidFill>
                          <a:srgbClr val="3D5A80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3D5A80"/>
                          </a:solidFill>
                          <a:effectLst/>
                        </a:rPr>
                        <a:t>0.7438</a:t>
                      </a:r>
                      <a:endParaRPr lang="en-US" sz="2700" b="1" kern="100" dirty="0">
                        <a:solidFill>
                          <a:srgbClr val="3D5A80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3D5A80"/>
                          </a:solidFill>
                          <a:effectLst/>
                        </a:rPr>
                        <a:t>0.2672</a:t>
                      </a:r>
                      <a:endParaRPr lang="en-US" sz="2700" b="1" kern="100" dirty="0">
                        <a:solidFill>
                          <a:srgbClr val="3D5A80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70813916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AVERAGE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0.8973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0.5374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>
                          <a:effectLst/>
                        </a:rPr>
                        <a:t>0.7271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dirty="0">
                          <a:effectLst/>
                        </a:rPr>
                        <a:t>0.2744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30346993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DEF3B7E-9BC0-F83E-6265-45CBA32BF9D9}"/>
              </a:ext>
            </a:extLst>
          </p:cNvPr>
          <p:cNvSpPr txBox="1"/>
          <p:nvPr/>
        </p:nvSpPr>
        <p:spPr>
          <a:xfrm>
            <a:off x="71194" y="664158"/>
            <a:ext cx="12049612" cy="584775"/>
          </a:xfrm>
          <a:prstGeom prst="rect">
            <a:avLst/>
          </a:prstGeom>
          <a:solidFill>
            <a:srgbClr val="EF6C4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We can predict deleterious variants in bulls with a LLM</a:t>
            </a:r>
          </a:p>
        </p:txBody>
      </p:sp>
    </p:spTree>
    <p:extLst>
      <p:ext uri="{BB962C8B-B14F-4D97-AF65-F5344CB8AC3E}">
        <p14:creationId xmlns:p14="http://schemas.microsoft.com/office/powerpoint/2010/main" val="430309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6f585ac597_0_3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54400" tIns="54400" rIns="54400" bIns="54400" rtlCol="0" anchor="t" anchorCtr="0">
            <a:normAutofit/>
          </a:bodyPr>
          <a:lstStyle/>
          <a:p>
            <a:r>
              <a:rPr lang="en-US" dirty="0"/>
              <a:t>AI/ML tools for prediction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854810"/>
            <a:ext cx="5705288" cy="4158252"/>
          </a:xfrm>
        </p:spPr>
        <p:txBody>
          <a:bodyPr>
            <a:normAutofit/>
          </a:bodyPr>
          <a:lstStyle/>
          <a:p>
            <a:r>
              <a:rPr lang="en-US" dirty="0"/>
              <a:t>Genetic defects in dairy cattle breeding</a:t>
            </a:r>
          </a:p>
          <a:p>
            <a:r>
              <a:rPr lang="en-US" dirty="0"/>
              <a:t>Conventional management tools</a:t>
            </a:r>
          </a:p>
          <a:p>
            <a:r>
              <a:rPr lang="en-US" dirty="0"/>
              <a:t>Next-generation tools</a:t>
            </a:r>
          </a:p>
          <a:p>
            <a:r>
              <a:rPr lang="en-US" dirty="0"/>
              <a:t>AI/ML tools for prediction</a:t>
            </a:r>
          </a:p>
          <a:p>
            <a:r>
              <a:rPr lang="en-US" dirty="0"/>
              <a:t>Closing thoughts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pic>
        <p:nvPicPr>
          <p:cNvPr id="4" name="Picture 2" descr="Photograph taken in Brno, Czech Republic, of the foundations where Gregor Mendel's greenhouses once stood. Photo courtesy of the author (John B. Cole)." title="Mendel's Greenhouses">
            <a:extLst>
              <a:ext uri="{FF2B5EF4-FFF2-40B4-BE49-F238E27FC236}">
                <a16:creationId xmlns:a16="http://schemas.microsoft.com/office/drawing/2014/main" id="{47524477-6A0B-994F-ADF3-53A1B6666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724" y="2740962"/>
            <a:ext cx="5583013" cy="400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236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9EC0B6-0951-DFBE-89EF-219B2980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these models improve genetic predictions?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B4FFD0-D5A7-BE39-B69E-01767DF52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AI models do not routinely perform better than linear models for genomic prediction in dairy cattle (Wang et al., 2022; </a:t>
            </a:r>
            <a:r>
              <a:rPr lang="en-US" dirty="0" err="1"/>
              <a:t>Chafai</a:t>
            </a:r>
            <a:r>
              <a:rPr lang="en-US" dirty="0"/>
              <a:t> et al., 2023; Florent, 2025; </a:t>
            </a:r>
            <a:r>
              <a:rPr lang="en-US" dirty="0" err="1"/>
              <a:t>Morota</a:t>
            </a:r>
            <a:r>
              <a:rPr lang="en-US" dirty="0"/>
              <a:t> et al., 2026)</a:t>
            </a:r>
          </a:p>
          <a:p>
            <a:r>
              <a:rPr lang="en-US" dirty="0"/>
              <a:t>Machine learning models may perform better than genomic BLUP in other species or when datasets are very small (Wang et al., 2022; Hayes et al., 2023; Wang et al., 2024)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539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F9036-0BA4-1BFD-1A2A-AA7FA6691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Imputation is expensive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DE9E55-595C-6111-1FA6-43C38D38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499100" cy="41582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Existing genotypes must be re-imputed when new haplotypes are found</a:t>
            </a:r>
          </a:p>
          <a:p>
            <a:r>
              <a:rPr lang="en-US" dirty="0"/>
              <a:t>This is expensive for large populations</a:t>
            </a:r>
          </a:p>
          <a:p>
            <a:r>
              <a:rPr lang="en-US" dirty="0"/>
              <a:t>Machine learning models may be able to call carriers without re-imputation</a:t>
            </a:r>
          </a:p>
        </p:txBody>
      </p:sp>
      <p:pic>
        <p:nvPicPr>
          <p:cNvPr id="1026" name="Picture 2" descr="figure 2">
            <a:extLst>
              <a:ext uri="{FF2B5EF4-FFF2-40B4-BE49-F238E27FC236}">
                <a16:creationId xmlns:a16="http://schemas.microsoft.com/office/drawing/2014/main" id="{0637F747-3F1A-7F15-444C-35011993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608" y="1854810"/>
            <a:ext cx="4464347" cy="415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08005C-2EF2-A662-1FA5-BC1A4FBF8FA3}"/>
              </a:ext>
            </a:extLst>
          </p:cNvPr>
          <p:cNvSpPr txBox="1"/>
          <p:nvPr/>
        </p:nvSpPr>
        <p:spPr>
          <a:xfrm rot="16200000">
            <a:off x="10642555" y="4732840"/>
            <a:ext cx="2223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Häfliger</a:t>
            </a:r>
            <a:r>
              <a:rPr lang="en-US" dirty="0"/>
              <a:t> et al. (2021)</a:t>
            </a:r>
          </a:p>
        </p:txBody>
      </p:sp>
    </p:spTree>
    <p:extLst>
      <p:ext uri="{BB962C8B-B14F-4D97-AF65-F5344CB8AC3E}">
        <p14:creationId xmlns:p14="http://schemas.microsoft.com/office/powerpoint/2010/main" val="3177495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D13C7A-C710-7D8F-F6C0-8EA563264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opportunities for prediction?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91688-364A-660B-5174-EEB7FCFC0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499100" cy="41582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High-throughput generation of digital phenotypes</a:t>
            </a:r>
          </a:p>
          <a:p>
            <a:r>
              <a:rPr lang="en-US" dirty="0"/>
              <a:t>Identification of complex relationships (e.g., G2P)</a:t>
            </a:r>
          </a:p>
          <a:p>
            <a:r>
              <a:rPr lang="en-US" dirty="0"/>
              <a:t>Prediction of phenotypic performance</a:t>
            </a:r>
          </a:p>
          <a:p>
            <a:r>
              <a:rPr lang="en-US" dirty="0"/>
              <a:t>On-farm decision support</a:t>
            </a:r>
          </a:p>
        </p:txBody>
      </p:sp>
      <p:pic>
        <p:nvPicPr>
          <p:cNvPr id="2050" name="Picture 2" descr="Phenotypes that can be collected at the cow level using sensor-based recording devices (Source: after Figure 5 of Halachmi et al., 2019).">
            <a:extLst>
              <a:ext uri="{FF2B5EF4-FFF2-40B4-BE49-F238E27FC236}">
                <a16:creationId xmlns:a16="http://schemas.microsoft.com/office/drawing/2014/main" id="{78849CBF-D510-DA95-B48B-82EC89151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854810"/>
            <a:ext cx="5479749" cy="292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3B4E46-0F24-5EC1-1CE7-22DC3619B73F}"/>
              </a:ext>
            </a:extLst>
          </p:cNvPr>
          <p:cNvSpPr txBox="1"/>
          <p:nvPr/>
        </p:nvSpPr>
        <p:spPr>
          <a:xfrm>
            <a:off x="6096000" y="4784368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Cole et al. (2020)</a:t>
            </a:r>
          </a:p>
        </p:txBody>
      </p:sp>
    </p:spTree>
    <p:extLst>
      <p:ext uri="{BB962C8B-B14F-4D97-AF65-F5344CB8AC3E}">
        <p14:creationId xmlns:p14="http://schemas.microsoft.com/office/powerpoint/2010/main" val="1614006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Closing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854810"/>
            <a:ext cx="10972800" cy="415825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Potential to uncover patterns that are difficult for humans to see in large data</a:t>
            </a:r>
          </a:p>
          <a:p>
            <a:pPr>
              <a:spcAft>
                <a:spcPts val="1000"/>
              </a:spcAft>
            </a:pPr>
            <a:r>
              <a:rPr lang="en-US" dirty="0"/>
              <a:t>Do these models provide repeatable results?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An animal has only one true genotype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An animal has only one true breeding value for a trait</a:t>
            </a:r>
          </a:p>
          <a:p>
            <a:pPr>
              <a:spcAft>
                <a:spcPts val="1000"/>
              </a:spcAft>
            </a:pPr>
            <a:r>
              <a:rPr lang="en-US" dirty="0"/>
              <a:t>Costs associated with these new tools are unclear</a:t>
            </a:r>
          </a:p>
          <a:p>
            <a:pPr>
              <a:spcAft>
                <a:spcPts val="1000"/>
              </a:spcAft>
            </a:pPr>
            <a:r>
              <a:rPr lang="en-US" dirty="0"/>
              <a:t>“Black boxes” aren’t very scientific</a:t>
            </a:r>
          </a:p>
          <a:p>
            <a:pPr>
              <a:spcAft>
                <a:spcPts val="10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898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3DC1A-1BE9-3A8B-3BD7-A373D72E2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0189-A510-5544-647E-41F982CED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E8469-939E-7AF4-F5EA-916407E7D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280947"/>
          </a:xfrm>
        </p:spPr>
        <p:txBody>
          <a:bodyPr>
            <a:normAutofit fontScale="92500"/>
          </a:bodyPr>
          <a:lstStyle/>
          <a:p>
            <a:pPr>
              <a:spcAft>
                <a:spcPts val="1000"/>
              </a:spcAft>
            </a:pPr>
            <a:r>
              <a:rPr lang="is-IS" dirty="0">
                <a:solidFill>
                  <a:srgbClr val="FFFF00"/>
                </a:solidFill>
              </a:rPr>
              <a:t>John B. Cole – </a:t>
            </a:r>
            <a:r>
              <a:rPr lang="is-IS" dirty="0"/>
              <a:t>Council on Dairy Cattle Breeding; University of Florida; North Carolina State University; University of Guelph</a:t>
            </a:r>
          </a:p>
          <a:p>
            <a:pPr>
              <a:spcAft>
                <a:spcPts val="1000"/>
              </a:spcAft>
            </a:pPr>
            <a:r>
              <a:rPr lang="is-IS" dirty="0">
                <a:solidFill>
                  <a:srgbClr val="FFFF00"/>
                </a:solidFill>
              </a:rPr>
              <a:t>Christian Maltecca –</a:t>
            </a:r>
            <a:r>
              <a:rPr lang="is-IS" dirty="0"/>
              <a:t> North Carolina State University; University of Guelph</a:t>
            </a:r>
          </a:p>
          <a:p>
            <a:pPr>
              <a:spcAft>
                <a:spcPts val="1000"/>
              </a:spcAft>
            </a:pPr>
            <a:r>
              <a:rPr lang="is-IS" dirty="0">
                <a:solidFill>
                  <a:srgbClr val="FFFF00"/>
                </a:solidFill>
              </a:rPr>
              <a:t>Christine F. Baes – </a:t>
            </a:r>
            <a:r>
              <a:rPr lang="is-IS" dirty="0"/>
              <a:t>University of Guelph; University of Bern</a:t>
            </a:r>
          </a:p>
          <a:p>
            <a:pPr>
              <a:spcAft>
                <a:spcPts val="1000"/>
              </a:spcAft>
            </a:pPr>
            <a:r>
              <a:rPr lang="is-IS" dirty="0">
                <a:solidFill>
                  <a:srgbClr val="FFFF00"/>
                </a:solidFill>
              </a:rPr>
              <a:t>Jicai Jiang –</a:t>
            </a:r>
            <a:r>
              <a:rPr lang="is-IS" dirty="0"/>
              <a:t> North Carolina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486821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BF9A9B-BF8A-9286-680F-6B737E4D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10" y="1159254"/>
            <a:ext cx="5596728" cy="15613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CDCB is accepting applications for summer interns!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https://</a:t>
            </a:r>
            <a:r>
              <a:rPr lang="en-US" sz="3600" dirty="0" err="1">
                <a:solidFill>
                  <a:srgbClr val="FFFF00"/>
                </a:solidFill>
              </a:rPr>
              <a:t>uscdcb.com</a:t>
            </a:r>
            <a:r>
              <a:rPr lang="en-US" sz="3600" dirty="0">
                <a:solidFill>
                  <a:srgbClr val="FFFF00"/>
                </a:solidFill>
              </a:rPr>
              <a:t>/careers/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3DD00-16AF-90C0-B051-FA9B4C732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908" y="3671452"/>
            <a:ext cx="6123432" cy="2799256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Thank you for your</a:t>
            </a:r>
            <a:br>
              <a:rPr lang="en-US" sz="4400" b="1" dirty="0"/>
            </a:br>
            <a:r>
              <a:rPr lang="en-US" sz="4400" b="1" dirty="0"/>
              <a:t>attention!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john`.</a:t>
            </a:r>
            <a:r>
              <a:rPr lang="en-US" dirty="0" err="1"/>
              <a:t>cole@uscdcb.com</a:t>
            </a:r>
            <a:endParaRPr lang="en-US" dirty="0"/>
          </a:p>
        </p:txBody>
      </p:sp>
      <p:pic>
        <p:nvPicPr>
          <p:cNvPr id="1026" name="Picture 2" descr="May be an image of text that says 'When said in I'd be of of my charge lab, own you meant labyrinth? This iS a tremendous waste my expertise in biochemistry of 1.6.18 CRUSTACEANSINGLES.com'">
            <a:extLst>
              <a:ext uri="{FF2B5EF4-FFF2-40B4-BE49-F238E27FC236}">
                <a16:creationId xmlns:a16="http://schemas.microsoft.com/office/drawing/2014/main" id="{D71AD469-4352-9FB8-E8E5-20CC36168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40" y="494426"/>
            <a:ext cx="6273150" cy="62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00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D14FDE-F90F-E19F-F64A-8F57E197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Genetic defects in dairy cattle breeding</a:t>
            </a:r>
          </a:p>
        </p:txBody>
      </p:sp>
    </p:spTree>
    <p:extLst>
      <p:ext uri="{BB962C8B-B14F-4D97-AF65-F5344CB8AC3E}">
        <p14:creationId xmlns:p14="http://schemas.microsoft.com/office/powerpoint/2010/main" val="4092061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A6E5A-8A1A-99A5-E588-B7F0D2E5E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2A12-285C-1C8D-CB12-AC63B628F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defects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602FA00-B4BB-E268-114E-3898F84D8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337556" cy="415825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Presentation varies widely, from gross congenital malformation to subtle physiological differences</a:t>
            </a:r>
          </a:p>
          <a:p>
            <a:pPr>
              <a:lnSpc>
                <a:spcPct val="100000"/>
              </a:lnSpc>
            </a:pPr>
            <a:r>
              <a:rPr lang="en-US" dirty="0"/>
              <a:t>The worst defects result in the birth of lives calves which must be euthanized</a:t>
            </a:r>
          </a:p>
          <a:p>
            <a:pPr>
              <a:lnSpc>
                <a:spcPct val="100000"/>
              </a:lnSpc>
            </a:pPr>
            <a:r>
              <a:rPr lang="en-US" dirty="0"/>
              <a:t>May result from large or small changes in DNA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F1C97B-AB66-072D-F58B-91F8E547DC9E}"/>
              </a:ext>
            </a:extLst>
          </p:cNvPr>
          <p:cNvGrpSpPr/>
          <p:nvPr/>
        </p:nvGrpSpPr>
        <p:grpSpPr>
          <a:xfrm>
            <a:off x="5702555" y="744043"/>
            <a:ext cx="6297941" cy="5095716"/>
            <a:chOff x="10880346" y="3170582"/>
            <a:chExt cx="12595882" cy="10191432"/>
          </a:xfrm>
        </p:grpSpPr>
        <p:pic>
          <p:nvPicPr>
            <p:cNvPr id="8" name="Picture 7" descr="A baby deer lying on hay&#10;&#10;Description automatically generated">
              <a:extLst>
                <a:ext uri="{FF2B5EF4-FFF2-40B4-BE49-F238E27FC236}">
                  <a16:creationId xmlns:a16="http://schemas.microsoft.com/office/drawing/2014/main" id="{0FA8026F-783B-C813-CAB0-274DCD2A2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1139" t="16087" r="16224" b="10141"/>
            <a:stretch/>
          </p:blipFill>
          <p:spPr>
            <a:xfrm>
              <a:off x="10880346" y="3170582"/>
              <a:ext cx="12595882" cy="834477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B227BA-7F79-38EA-E53E-B0275D9674E1}"/>
                </a:ext>
              </a:extLst>
            </p:cNvPr>
            <p:cNvSpPr txBox="1"/>
            <p:nvPr/>
          </p:nvSpPr>
          <p:spPr>
            <a:xfrm>
              <a:off x="10880346" y="11515354"/>
              <a:ext cx="12595880" cy="1846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 Jersey calf homozygous for neuropathy with splayed forelimbs (American Jersey Cattle Association, Reynoldsburg, OH).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699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many known genetic defects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are </a:t>
            </a:r>
            <a:r>
              <a:rPr lang="en-US" dirty="0">
                <a:solidFill>
                  <a:srgbClr val="B00000"/>
                </a:solidFill>
              </a:rPr>
              <a:t>698</a:t>
            </a:r>
            <a:r>
              <a:rPr lang="en-US" dirty="0"/>
              <a:t> genetic traits/disorders of cattle in the “Online Mendelian Inheritance in Animals” database (03/30/2025)</a:t>
            </a:r>
          </a:p>
          <a:p>
            <a:pPr lvl="2">
              <a:buSzPct val="100000"/>
            </a:pPr>
            <a:r>
              <a:rPr lang="en-US" dirty="0"/>
              <a:t>https://</a:t>
            </a:r>
            <a:r>
              <a:rPr lang="en-US" dirty="0" err="1"/>
              <a:t>omia.org</a:t>
            </a:r>
            <a:r>
              <a:rPr lang="en-US" dirty="0"/>
              <a:t>/home/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B00000"/>
                </a:solidFill>
              </a:rPr>
              <a:t>273</a:t>
            </a:r>
            <a:r>
              <a:rPr lang="en-US" dirty="0"/>
              <a:t> of these are Mendelian traits/disorders</a:t>
            </a:r>
          </a:p>
        </p:txBody>
      </p:sp>
      <p:pic>
        <p:nvPicPr>
          <p:cNvPr id="2" name="Picture 1" descr="A screenshot of the Online Mendelian Inheritance in Animals homepage showing the University of Sydney logo and navigation tabs.  Source: https://omia.org/home/." title="Online Mendelian Inheritance in Animal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60" y="1600200"/>
            <a:ext cx="10233208" cy="16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72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270" y="365125"/>
            <a:ext cx="1131346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Known recessives in US Holsteins </a:t>
            </a:r>
            <a:r>
              <a:rPr lang="en-US" sz="3600" b="1" dirty="0">
                <a:solidFill>
                  <a:schemeClr val="accent2"/>
                </a:solidFill>
              </a:rPr>
              <a:t>(August 2024)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D0F655-3A31-0952-7E43-3BD7B0DF26B6}"/>
              </a:ext>
            </a:extLst>
          </p:cNvPr>
          <p:cNvGraphicFramePr>
            <a:graphicFrameLocks noGrp="1"/>
          </p:cNvGraphicFramePr>
          <p:nvPr/>
        </p:nvGraphicFramePr>
        <p:xfrm>
          <a:off x="107577" y="1361902"/>
          <a:ext cx="12002250" cy="53732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68588">
                  <a:extLst>
                    <a:ext uri="{9D8B030D-6E8A-4147-A177-3AD203B41FA5}">
                      <a16:colId xmlns:a16="http://schemas.microsoft.com/office/drawing/2014/main" val="2938948721"/>
                    </a:ext>
                  </a:extLst>
                </a:gridCol>
                <a:gridCol w="851647">
                  <a:extLst>
                    <a:ext uri="{9D8B030D-6E8A-4147-A177-3AD203B41FA5}">
                      <a16:colId xmlns:a16="http://schemas.microsoft.com/office/drawing/2014/main" val="67079985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07721670"/>
                    </a:ext>
                  </a:extLst>
                </a:gridCol>
                <a:gridCol w="805309">
                  <a:extLst>
                    <a:ext uri="{9D8B030D-6E8A-4147-A177-3AD203B41FA5}">
                      <a16:colId xmlns:a16="http://schemas.microsoft.com/office/drawing/2014/main" val="595980155"/>
                    </a:ext>
                  </a:extLst>
                </a:gridCol>
                <a:gridCol w="68004">
                  <a:extLst>
                    <a:ext uri="{9D8B030D-6E8A-4147-A177-3AD203B41FA5}">
                      <a16:colId xmlns:a16="http://schemas.microsoft.com/office/drawing/2014/main" val="3409688965"/>
                    </a:ext>
                  </a:extLst>
                </a:gridCol>
                <a:gridCol w="1047356">
                  <a:extLst>
                    <a:ext uri="{9D8B030D-6E8A-4147-A177-3AD203B41FA5}">
                      <a16:colId xmlns:a16="http://schemas.microsoft.com/office/drawing/2014/main" val="1890784124"/>
                    </a:ext>
                  </a:extLst>
                </a:gridCol>
                <a:gridCol w="68004">
                  <a:extLst>
                    <a:ext uri="{9D8B030D-6E8A-4147-A177-3AD203B41FA5}">
                      <a16:colId xmlns:a16="http://schemas.microsoft.com/office/drawing/2014/main" val="423590147"/>
                    </a:ext>
                  </a:extLst>
                </a:gridCol>
                <a:gridCol w="1237130">
                  <a:extLst>
                    <a:ext uri="{9D8B030D-6E8A-4147-A177-3AD203B41FA5}">
                      <a16:colId xmlns:a16="http://schemas.microsoft.com/office/drawing/2014/main" val="1777514155"/>
                    </a:ext>
                  </a:extLst>
                </a:gridCol>
                <a:gridCol w="1201271">
                  <a:extLst>
                    <a:ext uri="{9D8B030D-6E8A-4147-A177-3AD203B41FA5}">
                      <a16:colId xmlns:a16="http://schemas.microsoft.com/office/drawing/2014/main" val="630404340"/>
                    </a:ext>
                  </a:extLst>
                </a:gridCol>
                <a:gridCol w="1945341">
                  <a:extLst>
                    <a:ext uri="{9D8B030D-6E8A-4147-A177-3AD203B41FA5}">
                      <a16:colId xmlns:a16="http://schemas.microsoft.com/office/drawing/2014/main" val="127766253"/>
                    </a:ext>
                  </a:extLst>
                </a:gridCol>
              </a:tblGrid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accent2"/>
                          </a:solidFill>
                          <a:effectLst/>
                        </a:rPr>
                        <a:t>Defect</a:t>
                      </a:r>
                      <a:endParaRPr lang="en-US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accent2"/>
                          </a:solidFill>
                          <a:effectLst/>
                        </a:rPr>
                        <a:t>OMIA ID</a:t>
                      </a:r>
                      <a:endParaRPr lang="en-US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accent2"/>
                          </a:solidFill>
                          <a:effectLst/>
                        </a:rPr>
                        <a:t>Year</a:t>
                      </a:r>
                      <a:endParaRPr lang="en-US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chemeClr val="accent2"/>
                          </a:solidFill>
                          <a:effectLst/>
                        </a:rPr>
                        <a:t>Identifier</a:t>
                      </a:r>
                      <a:endParaRPr lang="en-US" sz="1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accent2"/>
                          </a:solidFill>
                          <a:effectLst/>
                        </a:rPr>
                        <a:t>Gene name</a:t>
                      </a:r>
                      <a:endParaRPr lang="en-US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b="1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accent2"/>
                          </a:solidFill>
                          <a:effectLst/>
                        </a:rPr>
                        <a:t>Frequency (%)</a:t>
                      </a:r>
                      <a:endParaRPr lang="en-US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accent2"/>
                          </a:solidFill>
                          <a:effectLst/>
                        </a:rPr>
                        <a:t>Chromosome</a:t>
                      </a:r>
                      <a:endParaRPr lang="en-US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accent2"/>
                          </a:solidFill>
                          <a:effectLst/>
                        </a:rPr>
                        <a:t>Location (bp)</a:t>
                      </a:r>
                      <a:endParaRPr lang="en-US" sz="12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1802020464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Bovine leukocyte adhesion deficiency (BLAD)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000595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1983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HHB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ITGB2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0.03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144,770,078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1609963540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Bovine lymphocyte intestinal retention defect (BLIRD)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002872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2023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—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ITGB7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—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5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26,807,079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614231734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Brachyspina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000151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2006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HH0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FANCI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0.28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21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20,775,563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1715078192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Cholesterol deficiency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001965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2015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HCD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APOB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0.34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11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77,872,709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204204537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Complex vertebral malformation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001340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2000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HHC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SLC35A3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0.25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3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43,261,946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2330519490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Deficiency of uridine monophposphate synthase (DUMPS)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000262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1983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HHD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UMPS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&lt;0.01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69,151,931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488662935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Early onset muscle weakness syndrome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002819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2022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HMW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CACNA1S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2.04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16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79,613,592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1813365583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Holstein Haplotype 1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000001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2011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HH1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APAF1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0.40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5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62,810,245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4245854013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Holstein Haplotype 2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001823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2011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HH2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IFT80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0.68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107,172,615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3581456006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Holstein Haplotype 3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001824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2011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HH3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SMC2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0.65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8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93,753,358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4284037112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Holstein Haplotype 4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001826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2013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HH4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GART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0.09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1,997,582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2262652560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Holstein Haplotype 5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001941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2013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HH5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TFB1M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2.50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9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91,847,117– 91,937,003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2247891787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Holstein Haplotype 6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002149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2018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HH6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SDE2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1.14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16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29,773,628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1346966349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Holstein Haplotype 7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001830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2020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—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CENPU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0.80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27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14,168,130–14,168,133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2304783214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Holstein Haplotype 8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001831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2013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—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—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2.10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7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78,800,000–80,100,000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1744898986"/>
                  </a:ext>
                </a:extLst>
              </a:tr>
              <a:tr h="316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Mulefoot (syndactylism)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000963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1949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HHM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 i="1" dirty="0">
                          <a:solidFill>
                            <a:schemeClr val="accent2"/>
                          </a:solidFill>
                          <a:effectLst/>
                        </a:rPr>
                        <a:t>LRP4</a:t>
                      </a:r>
                      <a:endParaRPr lang="en-US" sz="1200" i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&lt;0.01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15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accent2"/>
                          </a:solidFill>
                          <a:effectLst/>
                        </a:rPr>
                        <a:t>76,807,960</a:t>
                      </a:r>
                      <a:endParaRPr lang="en-US" sz="12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302" marR="21302" marT="0" marB="0" anchor="ctr"/>
                </a:tc>
                <a:extLst>
                  <a:ext uri="{0D108BD9-81ED-4DB2-BD59-A6C34878D82A}">
                    <a16:rowId xmlns:a16="http://schemas.microsoft.com/office/drawing/2014/main" val="318154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3449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1A9EE9-E022-1B38-C864-B0DDE615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management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20020-4067-FF29-2569-70538F36B7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463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31E7C7-079C-1040-BED2-0C2C8400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Validation of candidate HH2 variant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EBFCE7-E5F3-3545-AA03-F44ABCCF8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SzPct val="100000"/>
            </a:pPr>
            <a:r>
              <a:rPr lang="en-US" i="1" dirty="0"/>
              <a:t>IFT80</a:t>
            </a:r>
            <a:r>
              <a:rPr lang="en-US" dirty="0"/>
              <a:t>-null embryos generated by truncation at exon 2 with guide-RNAs annealed to Cas9 mRNA</a:t>
            </a:r>
          </a:p>
          <a:p>
            <a:pPr>
              <a:buSzPct val="100000"/>
            </a:pPr>
            <a:r>
              <a:rPr lang="en-US" dirty="0"/>
              <a:t>Abattoir-derived oocytes fertilized </a:t>
            </a:r>
            <a:r>
              <a:rPr lang="en-US" i="1" dirty="0"/>
              <a:t>in vitro</a:t>
            </a:r>
            <a:r>
              <a:rPr lang="en-US" dirty="0"/>
              <a:t> with high-fertility semen</a:t>
            </a:r>
          </a:p>
          <a:p>
            <a:pPr>
              <a:buSzPct val="100000"/>
            </a:pPr>
            <a:r>
              <a:rPr lang="en-US" dirty="0"/>
              <a:t>Embryos injected at the one-cell stage with CRISPR-Cas9 complex (treatment) or Cas9 mRNA(control) before return to culture</a:t>
            </a:r>
          </a:p>
          <a:p>
            <a:pPr>
              <a:buSzPct val="100000"/>
            </a:pPr>
            <a:r>
              <a:rPr lang="en-US" i="1" dirty="0"/>
              <a:t>IFT80</a:t>
            </a:r>
            <a:r>
              <a:rPr lang="en-US" dirty="0"/>
              <a:t>-null embryos arrested at</a:t>
            </a:r>
            <a:br>
              <a:rPr lang="en-US" dirty="0"/>
            </a:br>
            <a:r>
              <a:rPr lang="en-US" dirty="0"/>
              <a:t>the 8-cell stage of development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A8C0F9A-5F0B-EF3C-BB31-DD2C7C4E54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15" t="36991" r="22982" b="32549"/>
          <a:stretch/>
        </p:blipFill>
        <p:spPr>
          <a:xfrm>
            <a:off x="6509396" y="5250024"/>
            <a:ext cx="5576047" cy="15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11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902664-21B8-E040-82C6-0375DD45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Oh no, the poor treatment embryos!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E93B04-AB83-4F47-93C9-E1F8429FA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5091381" cy="41582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frameshift in </a:t>
            </a:r>
            <a:r>
              <a:rPr lang="en-US" i="1" dirty="0"/>
              <a:t>IFT80</a:t>
            </a:r>
            <a:r>
              <a:rPr lang="en-US" dirty="0"/>
              <a:t> at 107,172,615 bp (p.Leu381fs) disrupts </a:t>
            </a:r>
            <a:r>
              <a:rPr lang="en-US" i="1" dirty="0" err="1"/>
              <a:t>wnt</a:t>
            </a:r>
            <a:r>
              <a:rPr lang="en-US" dirty="0"/>
              <a:t> and </a:t>
            </a:r>
            <a:r>
              <a:rPr lang="en-US" i="1" dirty="0"/>
              <a:t>hedgehog</a:t>
            </a:r>
            <a:r>
              <a:rPr lang="en-US" dirty="0"/>
              <a:t> signaling</a:t>
            </a:r>
          </a:p>
          <a:p>
            <a:r>
              <a:rPr lang="en-US" dirty="0"/>
              <a:t>A tag SNP is now used to track the causal mutation</a:t>
            </a:r>
          </a:p>
          <a:p>
            <a:r>
              <a:rPr lang="en-US" dirty="0"/>
              <a:t>Proven sires should be genotyped to confirm concordance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F2184-45D0-8F4A-A7C3-0FFF249FC5B8}"/>
              </a:ext>
            </a:extLst>
          </p:cNvPr>
          <p:cNvSpPr/>
          <p:nvPr/>
        </p:nvSpPr>
        <p:spPr>
          <a:xfrm>
            <a:off x="9278143" y="1451549"/>
            <a:ext cx="2750123" cy="66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5" b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</a:t>
            </a:r>
            <a:r>
              <a:rPr lang="en-US" sz="1865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embryos injected with only Cas-9 (left)</a:t>
            </a:r>
            <a:endParaRPr lang="en-US" sz="1865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639056-3D16-C24B-9288-8C9776AB74BB}"/>
              </a:ext>
            </a:extLst>
          </p:cNvPr>
          <p:cNvSpPr/>
          <p:nvPr/>
        </p:nvSpPr>
        <p:spPr>
          <a:xfrm>
            <a:off x="6047443" y="4498722"/>
            <a:ext cx="2750123" cy="1240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65" b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</a:t>
            </a:r>
            <a:r>
              <a:rPr lang="en-US" sz="1865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embryos injected with Cas-9 and IFT80 exon 2 guide RNA (right)</a:t>
            </a:r>
            <a:endParaRPr lang="en-US" sz="1865" b="1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D49D4CD-72D4-94A0-7A7B-03C1CCDD47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504" t="42987" r="18832" b="38849"/>
          <a:stretch/>
        </p:blipFill>
        <p:spPr>
          <a:xfrm>
            <a:off x="8797566" y="4497270"/>
            <a:ext cx="3388085" cy="236073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54C65BD-BC51-9DDD-A0A7-7618F1F990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402" t="61597" r="18487" b="16837"/>
          <a:stretch/>
        </p:blipFill>
        <p:spPr>
          <a:xfrm>
            <a:off x="5806515" y="1451549"/>
            <a:ext cx="3471628" cy="278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1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CB 2025">
      <a:dk1>
        <a:srgbClr val="AB1E2C"/>
      </a:dk1>
      <a:lt1>
        <a:sysClr val="window" lastClr="FFFFFF"/>
      </a:lt1>
      <a:dk2>
        <a:srgbClr val="25205E"/>
      </a:dk2>
      <a:lt2>
        <a:srgbClr val="F1F2F2"/>
      </a:lt2>
      <a:accent1>
        <a:srgbClr val="2F9AD5"/>
      </a:accent1>
      <a:accent2>
        <a:srgbClr val="862633"/>
      </a:accent2>
      <a:accent3>
        <a:srgbClr val="D1EEFC"/>
      </a:accent3>
      <a:accent4>
        <a:srgbClr val="E3E1D5"/>
      </a:accent4>
      <a:accent5>
        <a:srgbClr val="071D49"/>
      </a:accent5>
      <a:accent6>
        <a:srgbClr val="ADAEA8"/>
      </a:accent6>
      <a:hlink>
        <a:srgbClr val="2F9AD5"/>
      </a:hlink>
      <a:folHlink>
        <a:srgbClr val="ADAEA8"/>
      </a:folHlink>
    </a:clrScheme>
    <a:fontScheme name="CDCB Brand Fonts">
      <a:majorFont>
        <a:latin typeface="Arial Bo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CB PowerPoint Template 2024 KT" id="{9BB83BEC-7643-4DBF-AF7C-E2F2AB8B3177}" vid="{12CB3906-5286-4C3E-A0BB-D16330AFA3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51508</TotalTime>
  <Words>1255</Words>
  <Application>Microsoft Macintosh PowerPoint</Application>
  <PresentationFormat>Widescreen</PresentationFormat>
  <Paragraphs>356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Arial</vt:lpstr>
      <vt:lpstr>Arial Bold</vt:lpstr>
      <vt:lpstr>Calibri</vt:lpstr>
      <vt:lpstr>Garamond</vt:lpstr>
      <vt:lpstr>Inter</vt:lpstr>
      <vt:lpstr>Times New Roman</vt:lpstr>
      <vt:lpstr>Office Theme</vt:lpstr>
      <vt:lpstr>Bridging research &amp; application in dairy cattle breeding</vt:lpstr>
      <vt:lpstr>Overview</vt:lpstr>
      <vt:lpstr>Genetic defects in dairy cattle breeding</vt:lpstr>
      <vt:lpstr>Genetic defects</vt:lpstr>
      <vt:lpstr>There are many known genetic defects</vt:lpstr>
      <vt:lpstr>Known recessives in US Holsteins (August 2024)</vt:lpstr>
      <vt:lpstr>Conventional management tools</vt:lpstr>
      <vt:lpstr>Validation of candidate HH2 variant</vt:lpstr>
      <vt:lpstr>Oh no, the poor treatment embryos!</vt:lpstr>
      <vt:lpstr>How should we manage diversity?</vt:lpstr>
      <vt:lpstr>Next-generation tools</vt:lpstr>
      <vt:lpstr>FarmGTEx provides a better roadmap</vt:lpstr>
      <vt:lpstr>Maybe we’ll edit them away</vt:lpstr>
      <vt:lpstr>Next-generation in silico discovery</vt:lpstr>
      <vt:lpstr>Genomic partition of inbreeding depression</vt:lpstr>
      <vt:lpstr>Genomic partition of inbreeding depression</vt:lpstr>
      <vt:lpstr>EVO2 proof-of-concept</vt:lpstr>
      <vt:lpstr>PowerPoint Presentation</vt:lpstr>
      <vt:lpstr>AI/ML tools for prediction</vt:lpstr>
      <vt:lpstr>Do these models improve genetic predictions? </vt:lpstr>
      <vt:lpstr>Imputation is expensive</vt:lpstr>
      <vt:lpstr>Where are opportunities for prediction?</vt:lpstr>
      <vt:lpstr>Closing thoughts</vt:lpstr>
      <vt:lpstr>Acknowledgments</vt:lpstr>
      <vt:lpstr>CDCB is accepting applications for summer interns!  https://uscdcb.com/careers/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Schmitt</dc:creator>
  <cp:lastModifiedBy>John Cole</cp:lastModifiedBy>
  <cp:revision>340</cp:revision>
  <dcterms:created xsi:type="dcterms:W3CDTF">2024-12-04T22:35:59Z</dcterms:created>
  <dcterms:modified xsi:type="dcterms:W3CDTF">2026-01-12T05:49:39Z</dcterms:modified>
</cp:coreProperties>
</file>